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60" r:id="rId3"/>
  </p:sldMasterIdLst>
  <p:notesMasterIdLst>
    <p:notesMasterId r:id="rId26"/>
  </p:notesMasterIdLst>
  <p:sldIdLst>
    <p:sldId id="256" r:id="rId4"/>
    <p:sldId id="290" r:id="rId5"/>
    <p:sldId id="283" r:id="rId6"/>
    <p:sldId id="279" r:id="rId7"/>
    <p:sldId id="285" r:id="rId8"/>
    <p:sldId id="291" r:id="rId9"/>
    <p:sldId id="292" r:id="rId10"/>
    <p:sldId id="286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6777"/>
    <a:srgbClr val="FF8019"/>
    <a:srgbClr val="E3E5E9"/>
    <a:srgbClr val="CBD0D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9" autoAdjust="0"/>
    <p:restoredTop sz="94660"/>
  </p:normalViewPr>
  <p:slideViewPr>
    <p:cSldViewPr>
      <p:cViewPr varScale="1">
        <p:scale>
          <a:sx n="113" d="100"/>
          <a:sy n="113" d="100"/>
        </p:scale>
        <p:origin x="144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5D59A-4F76-4775-B078-C9B2FB7391F8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775D5-0929-4922-8C98-D872FDD5CF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11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82384726-4BA4-40DC-883D-FA2F1F38C7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191000" y="6431190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CONFIDENTIAL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CD7EA4-599F-4156-A685-8169E4E5CBFB}" type="datetime1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F97B01A-0612-4715-A0A6-159DCFA22B97}" type="datetime1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AC8C42C-7C59-4D4A-A631-2A587BE023D1}" type="datetime1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C5C6-2471-4F84-9E01-B942D6C44B24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FB23-3B19-4999-AA8A-266C74310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52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C5C6-2471-4F84-9E01-B942D6C44B24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FB23-3B19-4999-AA8A-266C74310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069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C5C6-2471-4F84-9E01-B942D6C44B24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FB23-3B19-4999-AA8A-266C74310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20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C5C6-2471-4F84-9E01-B942D6C44B24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FB23-3B19-4999-AA8A-266C74310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10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C5C6-2471-4F84-9E01-B942D6C44B24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FB23-3B19-4999-AA8A-266C74310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553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C5C6-2471-4F84-9E01-B942D6C44B24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FB23-3B19-4999-AA8A-266C74310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932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C5C6-2471-4F84-9E01-B942D6C44B24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FB23-3B19-4999-AA8A-266C74310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526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82384726-4BA4-40DC-883D-FA2F1F38C7A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4191000" y="6431190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CONFIDENTIAL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23" b="37025"/>
          <a:stretch/>
        </p:blipFill>
        <p:spPr>
          <a:xfrm>
            <a:off x="3810" y="-762000"/>
            <a:ext cx="87020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0551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C5C6-2471-4F84-9E01-B942D6C44B24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FB23-3B19-4999-AA8A-266C74310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5480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C5C6-2471-4F84-9E01-B942D6C44B24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FB23-3B19-4999-AA8A-266C74310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332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C5C6-2471-4F84-9E01-B942D6C44B24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FB23-3B19-4999-AA8A-266C74310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8897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BC5C6-2471-4F84-9E01-B942D6C44B24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8FB23-3B19-4999-AA8A-266C74310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686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E5CC-BEFB-4C47-8335-F51F88615E7F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8F60-815D-41CB-95B2-3F704AA0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850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E5CC-BEFB-4C47-8335-F51F88615E7F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8F60-815D-41CB-95B2-3F704AA0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203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E5CC-BEFB-4C47-8335-F51F88615E7F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8F60-815D-41CB-95B2-3F704AA0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05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E5CC-BEFB-4C47-8335-F51F88615E7F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8F60-815D-41CB-95B2-3F704AA0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359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E5CC-BEFB-4C47-8335-F51F88615E7F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8F60-815D-41CB-95B2-3F704AA0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799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E5CC-BEFB-4C47-8335-F51F88615E7F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8F60-815D-41CB-95B2-3F704AA0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40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EECCC5-D392-4810-AD76-2BEDE9B2856E}" type="datetime1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E5CC-BEFB-4C47-8335-F51F88615E7F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8F60-815D-41CB-95B2-3F704AA0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177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E5CC-BEFB-4C47-8335-F51F88615E7F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8F60-815D-41CB-95B2-3F704AA0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605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E5CC-BEFB-4C47-8335-F51F88615E7F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8F60-815D-41CB-95B2-3F704AA0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9633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E5CC-BEFB-4C47-8335-F51F88615E7F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8F60-815D-41CB-95B2-3F704AA0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2998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0E5CC-BEFB-4C47-8335-F51F88615E7F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C8F60-815D-41CB-95B2-3F704AA0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22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F250862-8FCA-42CB-B931-86680773FBB2}" type="datetime1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46E0E26-519E-4E5E-AFA9-A2F4C8691A96}" type="datetime1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C48E5E0-F66E-40D9-B809-9B70F6076D60}" type="datetime1">
              <a:rPr lang="en-US" smtClean="0"/>
              <a:t>10/16/2017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C7168E-BFA7-4630-ACAD-E2B8478738A0}" type="datetime1">
              <a:rPr lang="en-US" smtClean="0"/>
              <a:t>10/16/2017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E6DF12C-4FC0-4953-B3A6-678CEA8EBACC}" type="datetime1">
              <a:rPr lang="en-US" smtClean="0"/>
              <a:t>10/16/2017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1D5939-FE7A-4E30-A84E-4EBD1D4856C2}" type="datetime1">
              <a:rPr lang="en-US" smtClean="0"/>
              <a:t>10/16/2017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2384726-4BA4-40DC-883D-FA2F1F38C7A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4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2BC5C6-2471-4F84-9E01-B942D6C44B24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8FB23-3B19-4999-AA8A-266C743108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597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0E5CC-BEFB-4C47-8335-F51F88615E7F}" type="datetimeFigureOut">
              <a:rPr lang="en-US" smtClean="0"/>
              <a:t>10/16/2017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C8F60-815D-41CB-95B2-3F704AA01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63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ircuitmaker.com/#why_circuitmaker" TargetMode="External"/><Relationship Id="rId3" Type="http://schemas.openxmlformats.org/officeDocument/2006/relationships/hyperlink" Target="https://altiumvideos.live.altium.com/#Index/0/0" TargetMode="External"/><Relationship Id="rId7" Type="http://schemas.openxmlformats.org/officeDocument/2006/relationships/hyperlink" Target="https://macrofab.com/" TargetMode="External"/><Relationship Id="rId2" Type="http://schemas.openxmlformats.org/officeDocument/2006/relationships/hyperlink" Target="https://designcontent.live.altium.com/#UnifiedComponent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oshstencils.com/" TargetMode="External"/><Relationship Id="rId5" Type="http://schemas.openxmlformats.org/officeDocument/2006/relationships/hyperlink" Target="http://www.sunstone.com/" TargetMode="External"/><Relationship Id="rId10" Type="http://schemas.openxmlformats.org/officeDocument/2006/relationships/hyperlink" Target="https://www.sunstone.com/pcb-products/pcb123" TargetMode="External"/><Relationship Id="rId4" Type="http://schemas.openxmlformats.org/officeDocument/2006/relationships/hyperlink" Target="http://www.4pcb.com/" TargetMode="External"/><Relationship Id="rId9" Type="http://schemas.openxmlformats.org/officeDocument/2006/relationships/hyperlink" Target="http://www.4pcb.com/free-pcb-layout-software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304800"/>
            <a:ext cx="2933700" cy="16502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4198CF-0C1B-4BF8-AC58-FF49F18368E6}"/>
              </a:ext>
            </a:extLst>
          </p:cNvPr>
          <p:cNvSpPr txBox="1"/>
          <p:nvPr/>
        </p:nvSpPr>
        <p:spPr>
          <a:xfrm>
            <a:off x="266700" y="2667000"/>
            <a:ext cx="8877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5B6777"/>
                </a:solidFill>
                <a:latin typeface="Lucida Sans" panose="020B0602030504020204" pitchFamily="34" charset="0"/>
              </a:rPr>
              <a:t>Altium Designer – Introduction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FF801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Designer 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78B297-77BF-41B0-877A-E82861410529}"/>
              </a:ext>
            </a:extLst>
          </p:cNvPr>
          <p:cNvSpPr txBox="1"/>
          <p:nvPr/>
        </p:nvSpPr>
        <p:spPr>
          <a:xfrm>
            <a:off x="381000" y="609600"/>
            <a:ext cx="7696200" cy="19389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0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Example Project – Hall Effect Sensor Magnet 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Design Requirements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Hall Effect Sensors/switch must be placed 1 inch apart along the Y axis edge and centered.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Board size - “C” shaped: 1.0”x1.5” with 0.5”x0.4” notch in center.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When magnet is in range, LED illuminates (active high).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Run on 3.3V rail.</a:t>
            </a:r>
          </a:p>
        </p:txBody>
      </p:sp>
    </p:spTree>
    <p:extLst>
      <p:ext uri="{BB962C8B-B14F-4D97-AF65-F5344CB8AC3E}">
        <p14:creationId xmlns:p14="http://schemas.microsoft.com/office/powerpoint/2010/main" val="2031785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FF801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Designer 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78B297-77BF-41B0-877A-E82861410529}"/>
              </a:ext>
            </a:extLst>
          </p:cNvPr>
          <p:cNvSpPr txBox="1"/>
          <p:nvPr/>
        </p:nvSpPr>
        <p:spPr>
          <a:xfrm>
            <a:off x="381000" y="609600"/>
            <a:ext cx="76962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0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Example Project – Hall Effect Sensor Magnet 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Save Project and Start Capturing</a:t>
            </a:r>
          </a:p>
        </p:txBody>
      </p:sp>
      <p:pic>
        <p:nvPicPr>
          <p:cNvPr id="3074" name="Picture 2" descr="C:\Users\jmrosino\AppData\Local\Temp\SNAGHTMLb2d1780.PNG">
            <a:extLst>
              <a:ext uri="{FF2B5EF4-FFF2-40B4-BE49-F238E27FC236}">
                <a16:creationId xmlns:a16="http://schemas.microsoft.com/office/drawing/2014/main" id="{1314D93A-1879-4948-822B-BAB98FCF7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136" y="1557754"/>
            <a:ext cx="5511928" cy="449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632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FF801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Designer 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78B297-77BF-41B0-877A-E82861410529}"/>
              </a:ext>
            </a:extLst>
          </p:cNvPr>
          <p:cNvSpPr txBox="1"/>
          <p:nvPr/>
        </p:nvSpPr>
        <p:spPr>
          <a:xfrm>
            <a:off x="381000" y="609600"/>
            <a:ext cx="76962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0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Example Project – Hall Effect Sensor Magnet 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Annotate Schematics and Compile Design – Providing a unique designator to each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8C1866-01E5-4883-AC36-80BD4E8E7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904998"/>
            <a:ext cx="4622095" cy="2648203"/>
          </a:xfrm>
          <a:prstGeom prst="rect">
            <a:avLst/>
          </a:prstGeom>
        </p:spPr>
      </p:pic>
      <p:pic>
        <p:nvPicPr>
          <p:cNvPr id="5122" name="Picture 2" descr="C:\Users\jmrosino\AppData\Local\Temp\SNAGHTMLb370db1.PNG">
            <a:extLst>
              <a:ext uri="{FF2B5EF4-FFF2-40B4-BE49-F238E27FC236}">
                <a16:creationId xmlns:a16="http://schemas.microsoft.com/office/drawing/2014/main" id="{91680D35-E8CD-43D1-8044-574121F8C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1904999"/>
            <a:ext cx="2994114" cy="264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47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FF801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Designer 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78B297-77BF-41B0-877A-E82861410529}"/>
              </a:ext>
            </a:extLst>
          </p:cNvPr>
          <p:cNvSpPr txBox="1"/>
          <p:nvPr/>
        </p:nvSpPr>
        <p:spPr>
          <a:xfrm>
            <a:off x="381000" y="609600"/>
            <a:ext cx="76962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0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Example Project – Hall Effect Sensor Magnet 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PCB Design Time – First need to setup design rules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E5BD94-4276-458C-B898-99B6CF67A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371600"/>
            <a:ext cx="6400800" cy="432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542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FF801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Designer 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78B297-77BF-41B0-877A-E82861410529}"/>
              </a:ext>
            </a:extLst>
          </p:cNvPr>
          <p:cNvSpPr txBox="1"/>
          <p:nvPr/>
        </p:nvSpPr>
        <p:spPr>
          <a:xfrm>
            <a:off x="381000" y="609600"/>
            <a:ext cx="76962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0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Example Project – Hall Effect Sensor Magnet 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PCB Design Time – Setup PCB outline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Tips – Space bar changes end angle.  Shift +Space Bar changes line type.  Tab during command lets you edit style.</a:t>
            </a:r>
          </a:p>
        </p:txBody>
      </p:sp>
      <p:pic>
        <p:nvPicPr>
          <p:cNvPr id="6146" name="Picture 2" descr="C:\Users\jmrosino\AppData\Local\Temp\SNAGHTMLb436236.PNG">
            <a:extLst>
              <a:ext uri="{FF2B5EF4-FFF2-40B4-BE49-F238E27FC236}">
                <a16:creationId xmlns:a16="http://schemas.microsoft.com/office/drawing/2014/main" id="{3DCAE5AD-9404-4462-98C3-2F026202F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8664"/>
            <a:ext cx="4162425" cy="324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jmrosino\AppData\Local\Temp\SNAGHTMLb4477d8.PNG">
            <a:extLst>
              <a:ext uri="{FF2B5EF4-FFF2-40B4-BE49-F238E27FC236}">
                <a16:creationId xmlns:a16="http://schemas.microsoft.com/office/drawing/2014/main" id="{AF70382D-74F8-4226-95B5-52392579B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005" y="1809929"/>
            <a:ext cx="3912662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854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FF801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Designer 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78B297-77BF-41B0-877A-E82861410529}"/>
              </a:ext>
            </a:extLst>
          </p:cNvPr>
          <p:cNvSpPr txBox="1"/>
          <p:nvPr/>
        </p:nvSpPr>
        <p:spPr>
          <a:xfrm>
            <a:off x="381000" y="609600"/>
            <a:ext cx="76962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0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Example Project – Hall Effect Sensor Magnet 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PCB Design Time – Define Layer Stack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C26548-E771-4D7A-B8CE-E4E075AF0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0200"/>
            <a:ext cx="2419775" cy="3590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DCF616-9DE4-4523-BE2D-E86746089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734" y="2209800"/>
            <a:ext cx="4988599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75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FF801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Designer 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78B297-77BF-41B0-877A-E82861410529}"/>
              </a:ext>
            </a:extLst>
          </p:cNvPr>
          <p:cNvSpPr txBox="1"/>
          <p:nvPr/>
        </p:nvSpPr>
        <p:spPr>
          <a:xfrm>
            <a:off x="381000" y="609600"/>
            <a:ext cx="76962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0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Example Project – Hall Effect Sensor Magnet 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Update PCB Design – From the schematic page, click “Update PCB Document…”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17FB11-0644-4D57-9864-A701E015E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33" y="2133600"/>
            <a:ext cx="2137684" cy="30570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8591FD-1BF9-4C03-ACEE-83E4B66B7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776" y="2286000"/>
            <a:ext cx="5369491" cy="256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72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FF801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Designer 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78B297-77BF-41B0-877A-E82861410529}"/>
              </a:ext>
            </a:extLst>
          </p:cNvPr>
          <p:cNvSpPr txBox="1"/>
          <p:nvPr/>
        </p:nvSpPr>
        <p:spPr>
          <a:xfrm>
            <a:off x="381000" y="609600"/>
            <a:ext cx="76962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0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Example Project – Hall Effect Sensor Magnet 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PCB Design Time – Layout (Place Components)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Tips – Press “M” then “C” to move component.  Make sure to select “Component jump to cursor”.</a:t>
            </a:r>
          </a:p>
        </p:txBody>
      </p:sp>
      <p:pic>
        <p:nvPicPr>
          <p:cNvPr id="8194" name="Picture 2" descr="C:\Users\jmrosino\AppData\Local\Temp\SNAGHTMLb62bf63.PNG">
            <a:extLst>
              <a:ext uri="{FF2B5EF4-FFF2-40B4-BE49-F238E27FC236}">
                <a16:creationId xmlns:a16="http://schemas.microsoft.com/office/drawing/2014/main" id="{302C6E36-2899-4473-9AD2-EAC3854BD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09929"/>
            <a:ext cx="3752026" cy="448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197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FF801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Designer 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78B297-77BF-41B0-877A-E82861410529}"/>
              </a:ext>
            </a:extLst>
          </p:cNvPr>
          <p:cNvSpPr txBox="1"/>
          <p:nvPr/>
        </p:nvSpPr>
        <p:spPr>
          <a:xfrm>
            <a:off x="381000" y="609600"/>
            <a:ext cx="7696200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0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Example Project – Hall Effect Sensor Magnet 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PCB Design Time – Route… not auto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Rules – No 90 </a:t>
            </a:r>
            <a:r>
              <a:rPr lang="en-US" sz="1600" dirty="0" err="1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deg</a:t>
            </a: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 bends.  Hit center of pads.  15mil wide trace for power (3.3 and GND).  All other nets can be 10mil.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Tips – Press TAB to change properties of a route.  Use SHIFT + E to enable/disable hot snaps.</a:t>
            </a:r>
          </a:p>
        </p:txBody>
      </p:sp>
      <p:pic>
        <p:nvPicPr>
          <p:cNvPr id="11266" name="Picture 2" descr="C:\Users\jmrosino\AppData\Local\Temp\SNAGHTMLb6f6034.PNG">
            <a:extLst>
              <a:ext uri="{FF2B5EF4-FFF2-40B4-BE49-F238E27FC236}">
                <a16:creationId xmlns:a16="http://schemas.microsoft.com/office/drawing/2014/main" id="{B2B1826D-F726-423C-8B21-14FFA9429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302371"/>
            <a:ext cx="3312055" cy="361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037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FF801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Designer 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78B297-77BF-41B0-877A-E82861410529}"/>
              </a:ext>
            </a:extLst>
          </p:cNvPr>
          <p:cNvSpPr txBox="1"/>
          <p:nvPr/>
        </p:nvSpPr>
        <p:spPr>
          <a:xfrm>
            <a:off x="381000" y="609600"/>
            <a:ext cx="76962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0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Example Project – Hall Effect Sensor Magnet 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PCB Design Time – Add Mounting holes: #6 fastener -&gt; 0.140”dia non plated.  Place x 0.2 inch from left side top and bottom.  Need screw head clearance of 0.230”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C98BC5-C2AB-40BF-A14E-1A891BBE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92996"/>
            <a:ext cx="2993571" cy="3810000"/>
          </a:xfrm>
          <a:prstGeom prst="rect">
            <a:avLst/>
          </a:prstGeom>
        </p:spPr>
      </p:pic>
      <p:pic>
        <p:nvPicPr>
          <p:cNvPr id="13314" name="Picture 2" descr="C:\Users\jmrosino\AppData\Local\Temp\SNAGHTMLb798c82.PNG">
            <a:extLst>
              <a:ext uri="{FF2B5EF4-FFF2-40B4-BE49-F238E27FC236}">
                <a16:creationId xmlns:a16="http://schemas.microsoft.com/office/drawing/2014/main" id="{574C7113-82FD-4C88-9669-53DA177E3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245" y="1600200"/>
            <a:ext cx="3544155" cy="428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6FB51F55-9BD6-47DE-9354-01F238EC4732}"/>
              </a:ext>
            </a:extLst>
          </p:cNvPr>
          <p:cNvSpPr/>
          <p:nvPr/>
        </p:nvSpPr>
        <p:spPr>
          <a:xfrm>
            <a:off x="3784600" y="3512344"/>
            <a:ext cx="7620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309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FF801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Designer Introduction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A97FC4-CECA-4423-AA29-24D43E303D4B}"/>
              </a:ext>
            </a:extLst>
          </p:cNvPr>
          <p:cNvSpPr txBox="1"/>
          <p:nvPr/>
        </p:nvSpPr>
        <p:spPr>
          <a:xfrm>
            <a:off x="381000" y="609600"/>
            <a:ext cx="8534400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0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On the 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Review Resources – Altium, PCB Fab, Other Free PCB ECAD packages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ECAD Package Breakdown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Example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Competition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5B677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09938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FF801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Designer 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78B297-77BF-41B0-877A-E82861410529}"/>
              </a:ext>
            </a:extLst>
          </p:cNvPr>
          <p:cNvSpPr txBox="1"/>
          <p:nvPr/>
        </p:nvSpPr>
        <p:spPr>
          <a:xfrm>
            <a:off x="381000" y="609600"/>
            <a:ext cx="76962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0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Example Project – Hall Effect Sensor Magnet 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PCB Design Time – Design rule check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5C4A2E-40A8-4575-80E8-48B6F562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47800"/>
            <a:ext cx="1778953" cy="426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B2BFF7-E2FC-49CE-8BB9-B214B4CB7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1447800"/>
            <a:ext cx="4714410" cy="4214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96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FF801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Designer 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78B297-77BF-41B0-877A-E82861410529}"/>
              </a:ext>
            </a:extLst>
          </p:cNvPr>
          <p:cNvSpPr txBox="1"/>
          <p:nvPr/>
        </p:nvSpPr>
        <p:spPr>
          <a:xfrm>
            <a:off x="381000" y="609600"/>
            <a:ext cx="76962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0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Example Project – Hall Effect Sensor Magnet 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Fabrication Outputs (Using Advanced Circuits for PCB Fab).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Gerbers</a:t>
            </a: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 and drills</a:t>
            </a:r>
          </a:p>
        </p:txBody>
      </p:sp>
      <p:pic>
        <p:nvPicPr>
          <p:cNvPr id="14338" name="Picture 2" descr="C:\Users\jmrosino\AppData\Local\Temp\SNAGHTMLb803732.PNG">
            <a:extLst>
              <a:ext uri="{FF2B5EF4-FFF2-40B4-BE49-F238E27FC236}">
                <a16:creationId xmlns:a16="http://schemas.microsoft.com/office/drawing/2014/main" id="{F7AA3AEC-763A-48FA-AFDC-B9BE5215D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2250938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B913BB-3F0F-4579-A4BF-C7007FC93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0728" y="1780903"/>
            <a:ext cx="4646072" cy="409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102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FF801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Designer 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78B297-77BF-41B0-877A-E82861410529}"/>
              </a:ext>
            </a:extLst>
          </p:cNvPr>
          <p:cNvSpPr txBox="1"/>
          <p:nvPr/>
        </p:nvSpPr>
        <p:spPr>
          <a:xfrm>
            <a:off x="381000" y="609600"/>
            <a:ext cx="7696200" cy="24314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0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Competition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Update design by adding two more hall effect sensor positions on the right side.  Separate sensors by 0.5” and add in an EEPROM to identify the board.  Need a separate connector to interface with the EEPROM.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5B677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Gisha" panose="020B0502040204020203" pitchFamily="3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Objective – Design for cost efficiency.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Cost of PCB - $1.00/SQIN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VIAs - $0.25 </a:t>
            </a:r>
            <a:r>
              <a:rPr lang="en-US" sz="1600" dirty="0" err="1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ea</a:t>
            </a:r>
            <a:endParaRPr lang="en-US" sz="1600" dirty="0">
              <a:solidFill>
                <a:srgbClr val="5B677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Gisha" panose="020B0502040204020203" pitchFamily="34" charset="-79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Spacing – 10/10 no adder; 8/8 add $0.12 per net.</a:t>
            </a:r>
          </a:p>
        </p:txBody>
      </p:sp>
    </p:spTree>
    <p:extLst>
      <p:ext uri="{BB962C8B-B14F-4D97-AF65-F5344CB8AC3E}">
        <p14:creationId xmlns:p14="http://schemas.microsoft.com/office/powerpoint/2010/main" val="417437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FF801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Designer Introduction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A97FC4-CECA-4423-AA29-24D43E303D4B}"/>
              </a:ext>
            </a:extLst>
          </p:cNvPr>
          <p:cNvSpPr txBox="1"/>
          <p:nvPr/>
        </p:nvSpPr>
        <p:spPr>
          <a:xfrm>
            <a:off x="381000" y="609600"/>
            <a:ext cx="8534400" cy="53860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0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Resources: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Design Content - </a:t>
            </a: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  <a:hlinkClick r:id="rId2"/>
              </a:rPr>
              <a:t>https://designcontent.live.altium.com/#UnifiedComponents</a:t>
            </a:r>
            <a:endParaRPr lang="en-US" sz="1600" dirty="0">
              <a:solidFill>
                <a:srgbClr val="5B677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Gisha" panose="020B0502040204020203" pitchFamily="34" charset="-79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Video Guides - </a:t>
            </a: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  <a:hlinkClick r:id="rId3"/>
              </a:rPr>
              <a:t>https://altiumvideos.live.altium.com/#Index/0/0</a:t>
            </a:r>
            <a:endParaRPr lang="en-US" sz="1600" dirty="0">
              <a:solidFill>
                <a:srgbClr val="5B677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Gisha" panose="020B0502040204020203" pitchFamily="34" charset="-79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Installed Examples - </a:t>
            </a:r>
            <a:r>
              <a:rPr lang="en-US" sz="1600" dirty="0">
                <a:solidFill>
                  <a:srgbClr val="5B6777"/>
                </a:solidFill>
                <a:ea typeface="Malgun Gothic" panose="020B0503020000020004" pitchFamily="34" charset="-127"/>
                <a:cs typeface="Gisha" panose="020B0502040204020203" pitchFamily="34" charset="-79"/>
              </a:rPr>
              <a:t>C:\Users\Public\Documents\Altium\AD17\Examples</a:t>
            </a:r>
          </a:p>
          <a:p>
            <a:pPr lvl="1"/>
            <a:endParaRPr lang="en-US" sz="1600" dirty="0">
              <a:solidFill>
                <a:srgbClr val="5B677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Gisha" panose="020B0502040204020203" pitchFamily="3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PCB Manufacturing Resources: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  <a:hlinkClick r:id="rId4"/>
              </a:rPr>
              <a:t>PCB - http://www.4pcb.com</a:t>
            </a:r>
            <a:endParaRPr lang="en-US" sz="1600" dirty="0">
              <a:solidFill>
                <a:srgbClr val="5B677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Gisha" panose="020B0502040204020203" pitchFamily="34" charset="-79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  <a:hlinkClick r:id="rId5"/>
              </a:rPr>
              <a:t>PCB - http://www.sunstone.com/</a:t>
            </a:r>
            <a:endParaRPr lang="en-US" sz="1600" dirty="0">
              <a:solidFill>
                <a:srgbClr val="5B677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Gisha" panose="020B0502040204020203" pitchFamily="34" charset="-79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Stencils - </a:t>
            </a: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  <a:hlinkClick r:id="rId6"/>
              </a:rPr>
              <a:t>https://www.oshstencils.com/#</a:t>
            </a:r>
            <a:endParaRPr lang="en-US" sz="1600" dirty="0">
              <a:solidFill>
                <a:srgbClr val="5B677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Gisha" panose="020B0502040204020203" pitchFamily="34" charset="-79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PCB </a:t>
            </a:r>
            <a:r>
              <a:rPr lang="en-US" sz="1600" dirty="0" err="1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Assy</a:t>
            </a: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 - </a:t>
            </a: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  <a:hlinkClick r:id="rId7"/>
              </a:rPr>
              <a:t>https://macrofab.com/</a:t>
            </a:r>
            <a:endParaRPr lang="en-US" sz="1600" dirty="0">
              <a:solidFill>
                <a:srgbClr val="5B677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Gisha" panose="020B0502040204020203" pitchFamily="34" charset="-79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5B677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Gisha" panose="020B0502040204020203" pitchFamily="34" charset="-79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Component Suppliers: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Digikey</a:t>
            </a: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 – https://www.digikey.com/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Mouser – http://www.mouser.com/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5B677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Gisha" panose="020B0502040204020203" pitchFamily="34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Free PCB Design Tools: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  <a:hlinkClick r:id="rId8"/>
              </a:rPr>
              <a:t>https://circuitmaker.com/#why_circuitmaker</a:t>
            </a:r>
            <a:endParaRPr lang="en-US" sz="1600" dirty="0">
              <a:solidFill>
                <a:srgbClr val="5B677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Gisha" panose="020B0502040204020203" pitchFamily="34" charset="-79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  <a:hlinkClick r:id="rId9"/>
              </a:rPr>
              <a:t>http://www.4pcb.com/free-pcb-layout-software/</a:t>
            </a:r>
            <a:endParaRPr lang="en-US" sz="1600" dirty="0">
              <a:solidFill>
                <a:srgbClr val="5B677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Gisha" panose="020B0502040204020203" pitchFamily="34" charset="-79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  <a:hlinkClick r:id="rId10"/>
              </a:rPr>
              <a:t>https://www.sunstone.com/pcb-products/pcb123</a:t>
            </a:r>
            <a:endParaRPr lang="en-US" sz="1600" dirty="0">
              <a:solidFill>
                <a:srgbClr val="5B677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Gisha" panose="020B0502040204020203" pitchFamily="34" charset="-79"/>
            </a:endParaRPr>
          </a:p>
          <a:p>
            <a:pPr lvl="1"/>
            <a:endParaRPr lang="en-US" sz="1600" dirty="0">
              <a:solidFill>
                <a:srgbClr val="5B677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Gisha" panose="020B05020402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91912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FF801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Designer Introduction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Gisha" panose="020B0502040204020203" pitchFamily="34" charset="-79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609600"/>
            <a:ext cx="5867400" cy="169277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0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Unified ECAD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Schematic Symbols and PCB Footprints (Libraries)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Schematic Capture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PCB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Fabrication Documentation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5B6777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Gisha" panose="020B0502040204020203" pitchFamily="34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0741B3-B43A-461B-ABF4-2C1D143A6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981200"/>
            <a:ext cx="4431904" cy="40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76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solidFill>
            <a:srgbClr val="FF801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Designer Introduction</a:t>
            </a:r>
            <a:endParaRPr lang="en-US" dirty="0">
              <a:solidFill>
                <a:schemeClr val="bg1"/>
              </a:solidFill>
              <a:latin typeface="Malgun Gothic" panose="020B0503020000020004" pitchFamily="34" charset="-127"/>
              <a:ea typeface="Malgun Gothic" panose="020B0503020000020004" pitchFamily="34" charset="-127"/>
              <a:cs typeface="Gisha" panose="020B0502040204020203" pitchFamily="34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1FD9D2-5C82-407B-91B5-446653F2B071}"/>
              </a:ext>
            </a:extLst>
          </p:cNvPr>
          <p:cNvSpPr txBox="1"/>
          <p:nvPr/>
        </p:nvSpPr>
        <p:spPr>
          <a:xfrm>
            <a:off x="381000" y="609600"/>
            <a:ext cx="73152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0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Example Project – Getting Started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Setup master library and project folder under root (Location doesn’t really matter.  I like to minimize the path.)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Install the libraries: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17588-5524-4567-8CE1-BC652277B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25" y="1809929"/>
            <a:ext cx="6426508" cy="370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72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FF801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Designer 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78B297-77BF-41B0-877A-E82861410529}"/>
              </a:ext>
            </a:extLst>
          </p:cNvPr>
          <p:cNvSpPr txBox="1"/>
          <p:nvPr/>
        </p:nvSpPr>
        <p:spPr>
          <a:xfrm>
            <a:off x="381000" y="609600"/>
            <a:ext cx="73152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0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Example Project – Getting Started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Preferences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E4CC0-8DC1-4EA2-AA80-34CAE4B27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48" y="1355064"/>
            <a:ext cx="6725303" cy="471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855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FF801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Designer 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78B297-77BF-41B0-877A-E82861410529}"/>
              </a:ext>
            </a:extLst>
          </p:cNvPr>
          <p:cNvSpPr txBox="1"/>
          <p:nvPr/>
        </p:nvSpPr>
        <p:spPr>
          <a:xfrm>
            <a:off x="381000" y="609600"/>
            <a:ext cx="73152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0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Example Project – Getting Started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Setup Altium to find libraries: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02DA1E-62A9-4799-B488-8381FA50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348" y="1317486"/>
            <a:ext cx="6473304" cy="453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11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FF801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Designer 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78B297-77BF-41B0-877A-E82861410529}"/>
              </a:ext>
            </a:extLst>
          </p:cNvPr>
          <p:cNvSpPr txBox="1"/>
          <p:nvPr/>
        </p:nvSpPr>
        <p:spPr>
          <a:xfrm>
            <a:off x="381000" y="609600"/>
            <a:ext cx="73152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0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Example Project – Hall Effect Sensor Magnet 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Start a new project:</a:t>
            </a:r>
          </a:p>
        </p:txBody>
      </p:sp>
      <p:pic>
        <p:nvPicPr>
          <p:cNvPr id="1026" name="Picture 2" descr="C:\Users\jmrosino\AppData\Local\Temp\SNAGHTMLaff6792.PNG">
            <a:extLst>
              <a:ext uri="{FF2B5EF4-FFF2-40B4-BE49-F238E27FC236}">
                <a16:creationId xmlns:a16="http://schemas.microsoft.com/office/drawing/2014/main" id="{6C842EBD-8A9A-47EF-A437-28C129171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57754"/>
            <a:ext cx="2829070" cy="348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420748-FF11-4E54-A9B9-DC0149F62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1392429"/>
            <a:ext cx="4953000" cy="369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13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384726-4BA4-40DC-883D-FA2F1F38C7A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369332"/>
          </a:xfrm>
          <a:prstGeom prst="rect">
            <a:avLst/>
          </a:prstGeom>
          <a:solidFill>
            <a:srgbClr val="FF8019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Altium Designer Introduction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78B297-77BF-41B0-877A-E82861410529}"/>
              </a:ext>
            </a:extLst>
          </p:cNvPr>
          <p:cNvSpPr txBox="1"/>
          <p:nvPr/>
        </p:nvSpPr>
        <p:spPr>
          <a:xfrm>
            <a:off x="381000" y="609600"/>
            <a:ext cx="79248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8019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Example Project – Hall Effect Sensor Magnet 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B6777"/>
                </a:solidFill>
                <a:latin typeface="Malgun Gothic" panose="020B0503020000020004" pitchFamily="34" charset="-127"/>
                <a:ea typeface="Malgun Gothic" panose="020B0503020000020004" pitchFamily="34" charset="-127"/>
                <a:cs typeface="Gisha" panose="020B0502040204020203" pitchFamily="34" charset="-79"/>
              </a:rPr>
              <a:t>Add Schematic, PCB Objects, and Integrated Library (by add existing)</a:t>
            </a:r>
          </a:p>
        </p:txBody>
      </p:sp>
      <p:pic>
        <p:nvPicPr>
          <p:cNvPr id="2050" name="Picture 2" descr="C:\Users\jmrosino\AppData\Local\Temp\SNAGHTMLb040576.PNG">
            <a:extLst>
              <a:ext uri="{FF2B5EF4-FFF2-40B4-BE49-F238E27FC236}">
                <a16:creationId xmlns:a16="http://schemas.microsoft.com/office/drawing/2014/main" id="{36694086-7220-436F-B4A7-22E2F24D4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17486"/>
            <a:ext cx="2396548" cy="416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4DA4F32-943B-44D6-BE0A-4AEDE1E20969}"/>
              </a:ext>
            </a:extLst>
          </p:cNvPr>
          <p:cNvSpPr/>
          <p:nvPr/>
        </p:nvSpPr>
        <p:spPr>
          <a:xfrm>
            <a:off x="3505200" y="1676400"/>
            <a:ext cx="1676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237396-273D-47E5-B1E8-6AD010E9B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1676400"/>
            <a:ext cx="2247619" cy="1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85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3531</TotalTime>
  <Words>842</Words>
  <Application>Microsoft Office PowerPoint</Application>
  <PresentationFormat>On-screen Show (4:3)</PresentationFormat>
  <Paragraphs>125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Malgun Gothic</vt:lpstr>
      <vt:lpstr>Arial</vt:lpstr>
      <vt:lpstr>Calibri</vt:lpstr>
      <vt:lpstr>Calibri Light</vt:lpstr>
      <vt:lpstr>Gisha</vt:lpstr>
      <vt:lpstr>Lucida Sans</vt:lpstr>
      <vt:lpstr>Office Theme</vt:lpstr>
      <vt:lpstr>1_Custom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DeBord</dc:creator>
  <cp:lastModifiedBy>jmrosino</cp:lastModifiedBy>
  <cp:revision>202</cp:revision>
  <dcterms:created xsi:type="dcterms:W3CDTF">2015-03-28T00:07:02Z</dcterms:created>
  <dcterms:modified xsi:type="dcterms:W3CDTF">2017-10-16T19:31:20Z</dcterms:modified>
</cp:coreProperties>
</file>